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  <p:sldMasterId id="2147483666" r:id="rId2"/>
  </p:sldMasterIdLst>
  <p:notesMasterIdLst>
    <p:notesMasterId r:id="rId9"/>
  </p:notesMasterIdLst>
  <p:handoutMasterIdLst>
    <p:handoutMasterId r:id="rId10"/>
  </p:handoutMasterIdLst>
  <p:sldIdLst>
    <p:sldId id="558" r:id="rId3"/>
    <p:sldId id="559" r:id="rId4"/>
    <p:sldId id="551" r:id="rId5"/>
    <p:sldId id="555" r:id="rId6"/>
    <p:sldId id="552" r:id="rId7"/>
    <p:sldId id="557" r:id="rId8"/>
  </p:sldIdLst>
  <p:sldSz cx="9144000" cy="6858000" type="screen4x3"/>
  <p:notesSz cx="6881813" cy="10015538"/>
  <p:defaultTextStyle>
    <a:defPPr>
      <a:defRPr lang="sv-SE"/>
    </a:defPPr>
    <a:lvl1pPr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5040">
          <p15:clr>
            <a:srgbClr val="A4A3A4"/>
          </p15:clr>
        </p15:guide>
        <p15:guide id="3" pos="2880">
          <p15:clr>
            <a:srgbClr val="A4A3A4"/>
          </p15:clr>
        </p15:guide>
        <p15:guide id="4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4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BF79"/>
    <a:srgbClr val="99CCFF"/>
    <a:srgbClr val="CCCCFF"/>
    <a:srgbClr val="3399FF"/>
    <a:srgbClr val="FDE7BB"/>
    <a:srgbClr val="98CD64"/>
    <a:srgbClr val="F79067"/>
    <a:srgbClr val="FF8C0B"/>
    <a:srgbClr val="00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86355" autoAdjust="0"/>
  </p:normalViewPr>
  <p:slideViewPr>
    <p:cSldViewPr>
      <p:cViewPr>
        <p:scale>
          <a:sx n="94" d="100"/>
          <a:sy n="94" d="100"/>
        </p:scale>
        <p:origin x="1651" y="-125"/>
      </p:cViewPr>
      <p:guideLst>
        <p:guide orient="horz" pos="2304"/>
        <p:guide pos="5040"/>
        <p:guide pos="288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40" y="36"/>
      </p:cViewPr>
      <p:guideLst>
        <p:guide orient="horz" pos="3154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32" y="1615"/>
            <a:ext cx="2983861" cy="47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6" tIns="0" rIns="19456" bIns="0" numCol="1" anchor="t" anchorCtr="0" compatLnSpc="1">
            <a:prstTxWarp prst="textNoShape">
              <a:avLst/>
            </a:prstTxWarp>
          </a:bodyPr>
          <a:lstStyle>
            <a:lvl1pPr algn="l" defTabSz="778231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953" y="1615"/>
            <a:ext cx="2983860" cy="47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6" tIns="0" rIns="19456" bIns="0" numCol="1" anchor="t" anchorCtr="0" compatLnSpc="1">
            <a:prstTxWarp prst="textNoShape">
              <a:avLst/>
            </a:prstTxWarp>
          </a:bodyPr>
          <a:lstStyle>
            <a:lvl1pPr algn="r" defTabSz="778231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32" y="9540991"/>
            <a:ext cx="2983861" cy="47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6" tIns="0" rIns="19456" bIns="0" numCol="1" anchor="b" anchorCtr="0" compatLnSpc="1">
            <a:prstTxWarp prst="textNoShape">
              <a:avLst/>
            </a:prstTxWarp>
          </a:bodyPr>
          <a:lstStyle>
            <a:lvl1pPr algn="l" defTabSz="778231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953" y="9540991"/>
            <a:ext cx="2983860" cy="47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6" tIns="0" rIns="19456" bIns="0" numCol="1" anchor="b" anchorCtr="0" compatLnSpc="1">
            <a:prstTxWarp prst="textNoShape">
              <a:avLst/>
            </a:prstTxWarp>
          </a:bodyPr>
          <a:lstStyle>
            <a:lvl1pPr algn="r" defTabSz="778231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AADB84D2-3E35-463B-865B-5E1B16743E2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6468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32" y="1615"/>
            <a:ext cx="2983861" cy="47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6" tIns="0" rIns="19456" bIns="0" numCol="1" anchor="t" anchorCtr="0" compatLnSpc="1">
            <a:prstTxWarp prst="textNoShape">
              <a:avLst/>
            </a:prstTxWarp>
          </a:bodyPr>
          <a:lstStyle>
            <a:lvl1pPr algn="l" defTabSz="778231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953" y="1615"/>
            <a:ext cx="2983860" cy="47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6" tIns="0" rIns="19456" bIns="0" numCol="1" anchor="t" anchorCtr="0" compatLnSpc="1">
            <a:prstTxWarp prst="textNoShape">
              <a:avLst/>
            </a:prstTxWarp>
          </a:bodyPr>
          <a:lstStyle>
            <a:lvl1pPr algn="r" defTabSz="778231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32" y="9540991"/>
            <a:ext cx="2983861" cy="47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6" tIns="0" rIns="19456" bIns="0" numCol="1" anchor="b" anchorCtr="0" compatLnSpc="1">
            <a:prstTxWarp prst="textNoShape">
              <a:avLst/>
            </a:prstTxWarp>
          </a:bodyPr>
          <a:lstStyle>
            <a:lvl1pPr algn="l" defTabSz="778231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953" y="9540991"/>
            <a:ext cx="2983860" cy="47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6" tIns="0" rIns="19456" bIns="0" numCol="1" anchor="b" anchorCtr="0" compatLnSpc="1">
            <a:prstTxWarp prst="textNoShape">
              <a:avLst/>
            </a:prstTxWarp>
          </a:bodyPr>
          <a:lstStyle>
            <a:lvl1pPr algn="r" defTabSz="778231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E39DAEDE-63F2-4DCD-9ED4-8EAE58D1958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726" y="4771303"/>
            <a:ext cx="5048730" cy="445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6" tIns="47019" rIns="94036" bIns="47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3277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3313" y="868363"/>
            <a:ext cx="4675187" cy="3505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1425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9DAEDE-63F2-4DCD-9ED4-8EAE58D19587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157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6FD4F-313A-418B-ADCF-80A2DDA2E9B3}" type="datetime1">
              <a:rPr lang="sv-SE" smtClean="0"/>
              <a:t>2016-10-31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67188-9C07-44FB-A68A-63FDEB3A254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DEC5D-F27E-47F9-A877-39B2AC6A0CB5}" type="datetime1">
              <a:rPr lang="sv-SE" smtClean="0"/>
              <a:t>2016-10-31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5027-ACFC-414C-BF74-A8AF8359308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3C7CD-D139-4F12-AD46-336C9F521040}" type="datetime1">
              <a:rPr lang="sv-SE" smtClean="0"/>
              <a:t>2016-10-31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4AB8B-1053-498C-851E-80642E3224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20519-D2F4-4A8A-A4DF-29B14BC63AD6}" type="datetime1">
              <a:rPr lang="sv-SE" smtClean="0"/>
              <a:t>2016-10-31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12844-8D53-47B6-9DBF-5D80587C527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-7938" y="990600"/>
            <a:ext cx="228601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3773A5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57B9D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8915400" y="990600"/>
            <a:ext cx="228600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14900"/>
            <a:ext cx="6400800" cy="11811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v-SE"/>
              <a:t>Click to edit Master subtitle style</a:t>
            </a:r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A357-58BC-4D08-B3AF-F10D11712CC9}" type="datetime1">
              <a:rPr lang="sv-SE" smtClean="0"/>
              <a:t>2016-10-31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C7DF2-CCB7-43F3-8144-2A7030DB781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E4F9A-488D-4CE2-BD95-53AD2BF29159}" type="datetime1">
              <a:rPr lang="sv-SE" smtClean="0"/>
              <a:t>2016-10-31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38DD5-2842-485D-9E4D-CFAD8188C6E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619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38700" y="1219200"/>
            <a:ext cx="3619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99FB6-8035-404F-9D91-76489227A032}" type="datetime1">
              <a:rPr lang="sv-SE" smtClean="0"/>
              <a:t>2016-10-31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D93B2-3914-489C-BFB5-BAAD664A1C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FE66-DFFE-45D3-BAF4-81DE79CE6ECB}" type="datetime1">
              <a:rPr lang="sv-SE" smtClean="0"/>
              <a:t>2016-10-31</a:t>
            </a:fld>
            <a:endParaRPr lang="sv-S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8C26D-7974-42B7-8276-BCB3F86B34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2A4A9-1C4C-48EC-B4E1-9CB31AA521BE}" type="datetime1">
              <a:rPr lang="sv-SE" smtClean="0"/>
              <a:t>2016-10-31</a:t>
            </a:fld>
            <a:endParaRPr lang="sv-S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70B20-C4A0-457B-88EC-A98C9F15D21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FB859-5D63-4183-8DAC-5F4660ED90D1}" type="datetime1">
              <a:rPr lang="sv-SE" smtClean="0"/>
              <a:t>2016-10-31</a:t>
            </a:fld>
            <a:endParaRPr lang="sv-S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896EA-E223-4693-8F02-D29CBCBEA0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650CE-68B4-45AA-A581-B9207A69CFDA}" type="datetime1">
              <a:rPr lang="sv-SE" smtClean="0"/>
              <a:t>2016-10-31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21B5E-51FA-4B71-A803-28CD821B3FC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731D6-7E0F-4E8B-84E1-817E269E48B2}" type="datetime1">
              <a:rPr lang="sv-SE" smtClean="0"/>
              <a:t>2016-10-31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CE2AB-AB7D-49F7-8BDE-AB36AD3281A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2E81A-F1D9-434F-A8CC-ADB5778BE0DF}" type="datetime1">
              <a:rPr lang="sv-SE" smtClean="0"/>
              <a:t>2016-10-31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DDE77-9BC9-40D4-B760-9CF1FC59885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8CC89-F728-45D8-B2FD-0B74C6737C35}" type="datetime1">
              <a:rPr lang="sv-SE" smtClean="0"/>
              <a:t>2016-10-31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619DF-4D02-4D50-AE8A-8F0BC398B57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F5F74-957F-40DA-8673-8FB1B7091C65}" type="datetime1">
              <a:rPr lang="sv-SE" smtClean="0"/>
              <a:t>2016-10-31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3B75F-0AEA-4A8D-AF46-04EF7A2F898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304BC-076E-491F-846F-166E8D0E69DA}" type="datetime1">
              <a:rPr lang="sv-SE" smtClean="0"/>
              <a:t>2016-10-31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5D5E-44BA-4F6C-B821-1BF500439F4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A5ACE-28EB-41A1-BE71-8CE916A9B41F}" type="datetime1">
              <a:rPr lang="sv-SE" smtClean="0"/>
              <a:t>2016-10-31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D416-A7FC-449C-807E-14FC676B7BC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B7CB0-CAD7-486F-8112-A4591969AB85}" type="datetime1">
              <a:rPr lang="sv-SE" smtClean="0"/>
              <a:t>2016-10-31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98D0F-1553-4A70-9440-F3148BD4ED8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81195-BBEE-40F0-A04D-FE1536BBF29C}" type="datetime1">
              <a:rPr lang="sv-SE" smtClean="0"/>
              <a:t>2016-10-31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7CFD-5F32-4B11-8DDA-54F4712FDB9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ED009-9FC6-4761-B3C0-D9C20901F1AB}" type="datetime1">
              <a:rPr lang="sv-SE" smtClean="0"/>
              <a:t>2016-10-31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5DC6-F38D-4509-A567-69B61F59765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3B660-B4CC-4FF7-8BC0-0856A159D6A8}" type="datetime1">
              <a:rPr lang="sv-SE" smtClean="0"/>
              <a:t>2016-10-31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8C23D-51DF-47D2-9426-3B31AAC134D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FFC51-72FC-4870-BEE2-45BB770F505B}" type="datetime1">
              <a:rPr lang="sv-SE" smtClean="0"/>
              <a:t>2016-10-31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5C02-F059-4F00-8484-8DD5655B43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075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911DF3-A780-41D3-86EB-A23426067CBA}" type="datetime1">
              <a:rPr lang="sv-SE" smtClean="0"/>
              <a:t>2016-10-31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58C9C9-3FEF-45E1-8BD4-0647E7D1E9C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0" r:id="rId2"/>
    <p:sldLayoutId id="2147484209" r:id="rId3"/>
    <p:sldLayoutId id="2147484208" r:id="rId4"/>
    <p:sldLayoutId id="2147484207" r:id="rId5"/>
    <p:sldLayoutId id="2147484206" r:id="rId6"/>
    <p:sldLayoutId id="2147484205" r:id="rId7"/>
    <p:sldLayoutId id="2147484204" r:id="rId8"/>
    <p:sldLayoutId id="2147484203" r:id="rId9"/>
    <p:sldLayoutId id="2147484202" r:id="rId10"/>
    <p:sldLayoutId id="2147484201" r:id="rId11"/>
    <p:sldLayoutId id="214748420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3773A5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4099" name="Picture 3" descr="logo_BEAst_ne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6538" y="6442075"/>
            <a:ext cx="124936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Rectangle 4"/>
          <p:cNvSpPr>
            <a:spLocks noChangeArrowheads="1"/>
          </p:cNvSpPr>
          <p:nvPr userDrawn="1"/>
        </p:nvSpPr>
        <p:spPr bwMode="auto">
          <a:xfrm>
            <a:off x="-7938" y="990600"/>
            <a:ext cx="228601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000" b="0">
                <a:solidFill>
                  <a:srgbClr val="3773A5"/>
                </a:solidFill>
              </a:defRPr>
            </a:lvl1pPr>
          </a:lstStyle>
          <a:p>
            <a:pPr>
              <a:defRPr/>
            </a:pPr>
            <a:fld id="{60668060-D657-4DB7-B1B7-CA8E3A3EC54E}" type="datetime1">
              <a:rPr lang="sv-SE" smtClean="0"/>
              <a:t>2016-10-31</a:t>
            </a:fld>
            <a:endParaRPr lang="sv-S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5943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rgbClr val="3773A5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3EF2A22-51EA-427F-B087-41CBF494F97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87048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57B9D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391400" cy="487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87051" name="Rectangle 11"/>
          <p:cNvSpPr>
            <a:spLocks noChangeArrowheads="1"/>
          </p:cNvSpPr>
          <p:nvPr userDrawn="1"/>
        </p:nvSpPr>
        <p:spPr bwMode="auto">
          <a:xfrm>
            <a:off x="8915400" y="990600"/>
            <a:ext cx="228600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4109" name="Rectangle 13"/>
          <p:cNvSpPr>
            <a:spLocks noChangeArrowheads="1"/>
          </p:cNvSpPr>
          <p:nvPr userDrawn="1"/>
        </p:nvSpPr>
        <p:spPr bwMode="auto">
          <a:xfrm>
            <a:off x="1536700" y="6557963"/>
            <a:ext cx="48768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b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sv-SE" sz="1200">
                <a:solidFill>
                  <a:schemeClr val="bg1"/>
                </a:solidFill>
              </a:rPr>
              <a:t>Byggbranschens Elektroniska Affärsstandard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1" r:id="rId2"/>
    <p:sldLayoutId id="2147484220" r:id="rId3"/>
    <p:sldLayoutId id="2147484219" r:id="rId4"/>
    <p:sldLayoutId id="2147484218" r:id="rId5"/>
    <p:sldLayoutId id="2147484217" r:id="rId6"/>
    <p:sldLayoutId id="2147484216" r:id="rId7"/>
    <p:sldLayoutId id="2147484215" r:id="rId8"/>
    <p:sldLayoutId id="2147484214" r:id="rId9"/>
    <p:sldLayoutId id="2147484213" r:id="rId10"/>
    <p:sldLayoutId id="2147484212" r:id="rId11"/>
  </p:sldLayoutIdLst>
  <p:transition advClick="0"/>
  <p:hf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3773A5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ast.se/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896EA-E223-4693-8F02-D29CBCBEA0AC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  <p:sp>
        <p:nvSpPr>
          <p:cNvPr id="3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Rectangle 12"/>
          <p:cNvSpPr txBox="1">
            <a:spLocks noChangeArrowheads="1"/>
          </p:cNvSpPr>
          <p:nvPr/>
        </p:nvSpPr>
        <p:spPr bwMode="auto">
          <a:xfrm>
            <a:off x="228600" y="228600"/>
            <a:ext cx="86868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2pPr>
            <a:lvl3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3pPr>
            <a:lvl4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4pPr>
            <a:lvl5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5pPr>
            <a:lvl6pPr marL="4572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sv-SE" kern="0"/>
              <a:t>Verksamhetsidé för BEAst</a:t>
            </a:r>
            <a:endParaRPr lang="sv-SE" kern="0" dirty="0"/>
          </a:p>
        </p:txBody>
      </p:sp>
      <p:pic>
        <p:nvPicPr>
          <p:cNvPr id="5" name="Picture 10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blackWhite">
          <a:xfrm>
            <a:off x="5148265" y="1052514"/>
            <a:ext cx="3995737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3"/>
          <p:cNvSpPr txBox="1">
            <a:spLocks noChangeArrowheads="1"/>
          </p:cNvSpPr>
          <p:nvPr/>
        </p:nvSpPr>
        <p:spPr bwMode="auto">
          <a:xfrm>
            <a:off x="335132" y="1863849"/>
            <a:ext cx="4308876" cy="178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73A5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  <a:buFont typeface="Wingdings" pitchFamily="2" charset="2"/>
              <a:buNone/>
            </a:pPr>
            <a:r>
              <a:rPr lang="sv-SE" sz="2800" b="0" kern="0" dirty="0"/>
              <a:t>”Att ta fram standarder och tjänster för digitalisering och elektroniskt informationsutbyte, för effektivt och hållbart byggande”</a:t>
            </a:r>
          </a:p>
        </p:txBody>
      </p:sp>
    </p:spTree>
    <p:extLst>
      <p:ext uri="{BB962C8B-B14F-4D97-AF65-F5344CB8AC3E}">
        <p14:creationId xmlns:p14="http://schemas.microsoft.com/office/powerpoint/2010/main" val="116581910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896EA-E223-4693-8F02-D29CBCBEA0AC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  <p:sp>
        <p:nvSpPr>
          <p:cNvPr id="3" name="Platshållare för bildnummer 5"/>
          <p:cNvSpPr txBox="1">
            <a:spLocks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A52010B-2557-489A-BC6B-3EDF7409E20F}" type="slidenum">
              <a:rPr lang="en-US" smtClean="0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04800" y="566092"/>
            <a:ext cx="8686800" cy="838200"/>
          </a:xfrm>
          <a:prstGeom prst="rect">
            <a:avLst/>
          </a:prstGeom>
        </p:spPr>
        <p:txBody>
          <a:bodyPr/>
          <a:lstStyle>
            <a:lvl1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2pPr>
            <a:lvl3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3pPr>
            <a:lvl4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4pPr>
            <a:lvl5pPr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5pPr>
            <a:lvl6pPr marL="4572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defTabSz="7620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sv-SE" kern="0" dirty="0"/>
              <a:t>Fakta om BEAst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723764" y="1268760"/>
            <a:ext cx="7848872" cy="4876800"/>
          </a:xfrm>
          <a:prstGeom prst="rect">
            <a:avLst/>
          </a:prstGeom>
        </p:spPr>
        <p:txBody>
          <a:bodyPr/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73A5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sv-SE" b="0" kern="0" dirty="0"/>
              <a:t>Cirka 100 medlemmar/ägare: Branschorganisationer, entreprenörer, handelskedjor, grossister, tillverkare, logistikföretag och systemleverantörer</a:t>
            </a:r>
          </a:p>
          <a:p>
            <a:pPr>
              <a:lnSpc>
                <a:spcPct val="100000"/>
              </a:lnSpc>
            </a:pPr>
            <a:r>
              <a:rPr lang="sv-SE" b="0" kern="0" dirty="0"/>
              <a:t>Verksamhet:</a:t>
            </a:r>
          </a:p>
          <a:p>
            <a:pPr lvl="1">
              <a:lnSpc>
                <a:spcPct val="100000"/>
              </a:lnSpc>
            </a:pPr>
            <a:r>
              <a:rPr lang="sv-SE" b="0" kern="0" dirty="0"/>
              <a:t>Standardisering av branschens processer för e-kom</a:t>
            </a:r>
          </a:p>
          <a:p>
            <a:pPr lvl="1">
              <a:lnSpc>
                <a:spcPct val="100000"/>
              </a:lnSpc>
            </a:pPr>
            <a:r>
              <a:rPr lang="sv-SE" b="0" kern="0" dirty="0"/>
              <a:t>Stöd för branschinförande</a:t>
            </a:r>
          </a:p>
          <a:p>
            <a:pPr lvl="1">
              <a:lnSpc>
                <a:spcPct val="100000"/>
              </a:lnSpc>
            </a:pPr>
            <a:r>
              <a:rPr lang="sv-SE" b="0" kern="0" dirty="0"/>
              <a:t>Arbetsutskott som kraftsamlar inom olika områden</a:t>
            </a:r>
          </a:p>
          <a:p>
            <a:pPr lvl="1">
              <a:lnSpc>
                <a:spcPct val="100000"/>
              </a:lnSpc>
            </a:pPr>
            <a:r>
              <a:rPr lang="sv-SE" b="0" kern="0" dirty="0"/>
              <a:t>Projekt, f.n. </a:t>
            </a:r>
            <a:r>
              <a:rPr lang="sv-SE" b="0" kern="0" dirty="0" err="1"/>
              <a:t>bla</a:t>
            </a:r>
            <a:r>
              <a:rPr lang="sv-SE" b="0" kern="0" dirty="0"/>
              <a:t> inom </a:t>
            </a:r>
            <a:r>
              <a:rPr lang="sv-SE" b="0" kern="0"/>
              <a:t>logistik och infrastruktur</a:t>
            </a:r>
            <a:endParaRPr lang="sv-SE" b="0" kern="0" dirty="0"/>
          </a:p>
          <a:p>
            <a:pPr lvl="1">
              <a:lnSpc>
                <a:spcPct val="100000"/>
              </a:lnSpc>
            </a:pPr>
            <a:r>
              <a:rPr lang="sv-SE" b="0" kern="0" dirty="0"/>
              <a:t>Tjänster, främst branschportal med 9 700 företag</a:t>
            </a:r>
          </a:p>
          <a:p>
            <a:pPr lvl="1">
              <a:lnSpc>
                <a:spcPct val="100000"/>
              </a:lnSpc>
            </a:pPr>
            <a:r>
              <a:rPr lang="sv-SE" b="0" kern="0" dirty="0"/>
              <a:t>Information och utbildning</a:t>
            </a:r>
          </a:p>
          <a:p>
            <a:pPr>
              <a:lnSpc>
                <a:spcPct val="100000"/>
              </a:lnSpc>
            </a:pPr>
            <a:r>
              <a:rPr lang="sv-SE" b="1" kern="0" dirty="0">
                <a:solidFill>
                  <a:srgbClr val="C00000"/>
                </a:solidFill>
              </a:rPr>
              <a:t>Målsättningen är att stötta branschens användning av e-affärer med ökad produktivitetsutveckling som resultat</a:t>
            </a:r>
          </a:p>
        </p:txBody>
      </p:sp>
    </p:spTree>
    <p:extLst>
      <p:ext uri="{BB962C8B-B14F-4D97-AF65-F5344CB8AC3E}">
        <p14:creationId xmlns:p14="http://schemas.microsoft.com/office/powerpoint/2010/main" val="2496951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51520" y="548680"/>
            <a:ext cx="5638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762000" eaLnBrk="1" hangingPunct="1">
              <a:lnSpc>
                <a:spcPct val="100000"/>
              </a:lnSpc>
              <a:spcBef>
                <a:spcPct val="0"/>
              </a:spcBef>
            </a:pPr>
            <a:r>
              <a:rPr lang="sv-SE" sz="2400" dirty="0">
                <a:solidFill>
                  <a:schemeClr val="bg1"/>
                </a:solidFill>
              </a:rPr>
              <a:t>Effektivt utbyte av projektinformation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271384" y="1190512"/>
            <a:ext cx="8549088" cy="152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dirty="0"/>
              <a:t>Pågående projekt inom BEAst. </a:t>
            </a:r>
          </a:p>
          <a:p>
            <a:pPr algn="l"/>
            <a:r>
              <a:rPr lang="sv-SE" dirty="0"/>
              <a:t>Introduktion av en ny standard för kontinuerlig uppdatering av projektinformation</a:t>
            </a:r>
          </a:p>
          <a:p>
            <a:pPr algn="l"/>
            <a:r>
              <a:rPr lang="sv-SE" dirty="0"/>
              <a:t>under projektlivscykeln från entreprenör till leverantör.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Ett standardiserat arbetssätt för både entreprenör och leverantör  leder till </a:t>
            </a:r>
          </a:p>
          <a:p>
            <a:pPr algn="l"/>
            <a:r>
              <a:rPr lang="sv-SE" dirty="0"/>
              <a:t>sänkta kostnader.</a:t>
            </a:r>
          </a:p>
        </p:txBody>
      </p:sp>
      <p:sp>
        <p:nvSpPr>
          <p:cNvPr id="5" name="Rektangel 4"/>
          <p:cNvSpPr/>
          <p:nvPr/>
        </p:nvSpPr>
        <p:spPr bwMode="auto">
          <a:xfrm>
            <a:off x="1979712" y="3068960"/>
            <a:ext cx="4608512" cy="280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dist="38099" dir="2700000" algn="ctr" rotWithShape="0">
              <a:srgbClr val="985A00">
                <a:alpha val="74998"/>
              </a:srgb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sv-SE" dirty="0"/>
              <a:t>Ett EDI-meddelande </a:t>
            </a:r>
          </a:p>
          <a:p>
            <a:r>
              <a:rPr lang="sv-SE" dirty="0"/>
              <a:t>som skickas från Entreprenör till Leverantör</a:t>
            </a:r>
          </a:p>
          <a:p>
            <a:endParaRPr lang="sv-SE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Projektnummer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Organisationsnummer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Fakturamottagare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Leveransadress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Kontaktuppgifter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dirty="0"/>
              <a:t>Namn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dirty="0"/>
              <a:t>Tel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dirty="0"/>
              <a:t>E-post</a:t>
            </a:r>
          </a:p>
        </p:txBody>
      </p:sp>
    </p:spTree>
    <p:extLst>
      <p:ext uri="{BB962C8B-B14F-4D97-AF65-F5344CB8AC3E}">
        <p14:creationId xmlns:p14="http://schemas.microsoft.com/office/powerpoint/2010/main" val="785928876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896EA-E223-4693-8F02-D29CBCBEA0AC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  <p:sp>
        <p:nvSpPr>
          <p:cNvPr id="3" name="Rektangel 2"/>
          <p:cNvSpPr/>
          <p:nvPr/>
        </p:nvSpPr>
        <p:spPr>
          <a:xfrm>
            <a:off x="251520" y="476672"/>
            <a:ext cx="6559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762000" eaLnBrk="1" hangingPunct="1">
              <a:lnSpc>
                <a:spcPct val="100000"/>
              </a:lnSpc>
              <a:spcBef>
                <a:spcPct val="0"/>
              </a:spcBef>
            </a:pPr>
            <a:r>
              <a:rPr lang="sv-SE" sz="2800" dirty="0">
                <a:solidFill>
                  <a:schemeClr val="bg1"/>
                </a:solidFill>
              </a:rPr>
              <a:t>Effektivt utbyte av projektinformation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683568" y="1268760"/>
            <a:ext cx="6403032" cy="74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dirty="0"/>
              <a:t>Vilka är fördelarna?</a:t>
            </a:r>
          </a:p>
          <a:p>
            <a:pPr marL="285750" indent="-285750" algn="l">
              <a:buFontTx/>
              <a:buChar char="-"/>
            </a:pPr>
            <a:r>
              <a:rPr lang="sv-SE" dirty="0"/>
              <a:t>Färre fel i fakturor (och andra dokument) spar tid</a:t>
            </a:r>
          </a:p>
          <a:p>
            <a:pPr marL="285750" indent="-285750" algn="l">
              <a:buFontTx/>
              <a:buChar char="-"/>
            </a:pPr>
            <a:r>
              <a:rPr lang="sv-SE" dirty="0"/>
              <a:t>Sänkta kostnader hos både Entreprenör och Leverantör</a:t>
            </a:r>
          </a:p>
        </p:txBody>
      </p:sp>
      <p:sp>
        <p:nvSpPr>
          <p:cNvPr id="5" name="Rektangel 4"/>
          <p:cNvSpPr/>
          <p:nvPr/>
        </p:nvSpPr>
        <p:spPr>
          <a:xfrm>
            <a:off x="251520" y="2295271"/>
            <a:ext cx="3456384" cy="36783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 Entreprenören: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Färre rättelser i ordersvar </a:t>
            </a:r>
            <a:r>
              <a:rPr lang="sv-SE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pga</a:t>
            </a: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färre fel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Färre fakturor returneras </a:t>
            </a:r>
            <a:r>
              <a:rPr lang="sv-SE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pga</a:t>
            </a: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färre fel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Färre fakturor rättas </a:t>
            </a:r>
            <a:r>
              <a:rPr lang="sv-SE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pga</a:t>
            </a: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färre fel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Färre frågor via samtal/mail kring projektinformation till organisationen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Färre påminnelsefakturor och fakturor med dröjsmålsräntor </a:t>
            </a:r>
            <a:r>
              <a:rPr lang="sv-SE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pga</a:t>
            </a: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färre fel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Ökad säkerhet, svårare för bedragare att handla i butik i Köparens namn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Enklare att uppdatera information med hög frekvens</a:t>
            </a:r>
            <a:endParaRPr lang="sv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4139952" y="2295271"/>
            <a:ext cx="4572000" cy="35377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 Leverantören: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Automatisk uppdatering av projektinformation, minskad manuell hantering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Färre returnerade fakturor </a:t>
            </a:r>
            <a:r>
              <a:rPr lang="sv-SE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pga</a:t>
            </a: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färre fel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Färre samtal/mail om felaktig information i ordersvar och faktura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Ökad säkerhet, svårare för bedragare att handla i butik i falsk Köpares namn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Enklare att ta emot information från många köpare på ett standardiserat arbetssätt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Enklare att ta emot uppdaterad information med hög frekvens</a:t>
            </a:r>
          </a:p>
        </p:txBody>
      </p:sp>
    </p:spTree>
    <p:extLst>
      <p:ext uri="{BB962C8B-B14F-4D97-AF65-F5344CB8AC3E}">
        <p14:creationId xmlns:p14="http://schemas.microsoft.com/office/powerpoint/2010/main" val="3694828481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9512" y="548680"/>
            <a:ext cx="6559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762000" eaLnBrk="1" hangingPunct="1">
              <a:lnSpc>
                <a:spcPct val="100000"/>
              </a:lnSpc>
              <a:spcBef>
                <a:spcPct val="0"/>
              </a:spcBef>
            </a:pPr>
            <a:r>
              <a:rPr lang="sv-SE" sz="2800" dirty="0">
                <a:solidFill>
                  <a:schemeClr val="bg1"/>
                </a:solidFill>
              </a:rPr>
              <a:t>Effektivt utbyte av projektinformation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79512" y="1484784"/>
            <a:ext cx="8640960" cy="433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000" dirty="0"/>
              <a:t>Exempel på sänkta kostnader hos Entreprenör och Leverantör</a:t>
            </a:r>
          </a:p>
          <a:p>
            <a:pPr algn="l"/>
            <a:endParaRPr lang="sv-SE" sz="2000" dirty="0"/>
          </a:p>
          <a:p>
            <a:pPr algn="l"/>
            <a:r>
              <a:rPr lang="sv-SE" sz="1800" dirty="0"/>
              <a:t>Bygg- och anläggningsbolag som skickar projektinformation till två </a:t>
            </a:r>
          </a:p>
          <a:p>
            <a:pPr algn="l"/>
            <a:r>
              <a:rPr lang="sv-SE" sz="1800" dirty="0"/>
              <a:t>stora leverantörer:</a:t>
            </a:r>
            <a:endParaRPr lang="sv-SE" dirty="0"/>
          </a:p>
          <a:p>
            <a:pPr algn="l"/>
            <a:r>
              <a:rPr lang="sv-SE" dirty="0"/>
              <a:t>Antal fakturor med fel gick från 5% till ”mindre än 1 promille”</a:t>
            </a:r>
          </a:p>
          <a:p>
            <a:pPr algn="l"/>
            <a:r>
              <a:rPr lang="sv-SE" dirty="0"/>
              <a:t>5000 fakturor med fel per år gick till ”ett tjugotal”</a:t>
            </a:r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r>
              <a:rPr lang="sv-SE" sz="1800" dirty="0"/>
              <a:t>Leverantör som får projektinformation från tre stora bygg- och</a:t>
            </a:r>
          </a:p>
          <a:p>
            <a:pPr algn="l"/>
            <a:r>
              <a:rPr lang="sv-SE" sz="1800" dirty="0"/>
              <a:t>anläggningsföretag:</a:t>
            </a:r>
          </a:p>
          <a:p>
            <a:pPr algn="l"/>
            <a:r>
              <a:rPr lang="sv-SE" dirty="0"/>
              <a:t>Innan utbyte av projektinformation</a:t>
            </a:r>
          </a:p>
          <a:p>
            <a:pPr algn="l"/>
            <a:r>
              <a:rPr lang="sv-SE" dirty="0"/>
              <a:t>- ca 135 fakturor med fel/vecka </a:t>
            </a:r>
            <a:r>
              <a:rPr lang="sv-SE" dirty="0">
                <a:sym typeface="Wingdings" panose="05000000000000000000" pitchFamily="2" charset="2"/>
              </a:rPr>
              <a:t> 6 500 fakturor med fel/år</a:t>
            </a:r>
          </a:p>
          <a:p>
            <a:pPr algn="l"/>
            <a:r>
              <a:rPr lang="sv-SE" dirty="0">
                <a:sym typeface="Wingdings" panose="05000000000000000000" pitchFamily="2" charset="2"/>
              </a:rPr>
              <a:t>- varje faktura med fel tar 0.5-1 h att ”lösa”  3250 h – 6500 h/år för att lösa fel</a:t>
            </a:r>
          </a:p>
          <a:p>
            <a:pPr marL="285750" indent="-285750" algn="l">
              <a:buFontTx/>
              <a:buChar char="-"/>
            </a:pPr>
            <a:endParaRPr lang="sv-SE" dirty="0">
              <a:sym typeface="Wingdings" panose="05000000000000000000" pitchFamily="2" charset="2"/>
            </a:endParaRPr>
          </a:p>
          <a:p>
            <a:pPr algn="l"/>
            <a:r>
              <a:rPr lang="sv-SE" dirty="0">
                <a:sym typeface="Wingdings" panose="05000000000000000000" pitchFamily="2" charset="2"/>
              </a:rPr>
              <a:t>Efter utbyte av projektinformation införts:</a:t>
            </a:r>
          </a:p>
          <a:p>
            <a:pPr algn="l"/>
            <a:r>
              <a:rPr lang="sv-SE" dirty="0">
                <a:sym typeface="Wingdings" panose="05000000000000000000" pitchFamily="2" charset="2"/>
              </a:rPr>
              <a:t>”En handfull” fakturor med fel/vecka</a:t>
            </a:r>
          </a:p>
        </p:txBody>
      </p:sp>
    </p:spTree>
    <p:extLst>
      <p:ext uri="{BB962C8B-B14F-4D97-AF65-F5344CB8AC3E}">
        <p14:creationId xmlns:p14="http://schemas.microsoft.com/office/powerpoint/2010/main" val="167507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896EA-E223-4693-8F02-D29CBCBEA0AC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  <p:sp>
        <p:nvSpPr>
          <p:cNvPr id="3" name="Rektangel 2"/>
          <p:cNvSpPr/>
          <p:nvPr/>
        </p:nvSpPr>
        <p:spPr>
          <a:xfrm>
            <a:off x="179512" y="548680"/>
            <a:ext cx="6559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762000" eaLnBrk="1" hangingPunct="1">
              <a:lnSpc>
                <a:spcPct val="100000"/>
              </a:lnSpc>
              <a:spcBef>
                <a:spcPct val="0"/>
              </a:spcBef>
            </a:pPr>
            <a:r>
              <a:rPr lang="sv-SE" sz="2800" dirty="0">
                <a:solidFill>
                  <a:schemeClr val="bg1"/>
                </a:solidFill>
              </a:rPr>
              <a:t>Effektivt utbyte av projektinformation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79512" y="1340768"/>
            <a:ext cx="8640960" cy="476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800" dirty="0"/>
              <a:t>Vill du veta mer om hur ditt företag kan effektivisera utbytet av</a:t>
            </a:r>
          </a:p>
          <a:p>
            <a:pPr algn="l"/>
            <a:r>
              <a:rPr lang="sv-SE" sz="1800" dirty="0"/>
              <a:t>projektinformation?</a:t>
            </a:r>
          </a:p>
          <a:p>
            <a:pPr algn="l"/>
            <a:endParaRPr lang="sv-SE" sz="1800" dirty="0"/>
          </a:p>
          <a:p>
            <a:pPr algn="l"/>
            <a:r>
              <a:rPr lang="sv-SE" sz="1800" dirty="0"/>
              <a:t>Har du frågor om BEAst arbete eller de standarder som finns?</a:t>
            </a:r>
          </a:p>
          <a:p>
            <a:pPr algn="l"/>
            <a:endParaRPr lang="sv-SE" sz="1800" dirty="0"/>
          </a:p>
          <a:p>
            <a:pPr algn="l"/>
            <a:r>
              <a:rPr lang="sv-SE" sz="1800" dirty="0"/>
              <a:t>Kontakta gärna</a:t>
            </a:r>
          </a:p>
          <a:p>
            <a:pPr algn="l"/>
            <a:r>
              <a:rPr lang="sv-SE" sz="1800" dirty="0"/>
              <a:t>Peter Fredholm:</a:t>
            </a:r>
          </a:p>
          <a:p>
            <a:pPr algn="l"/>
            <a:r>
              <a:rPr lang="sv-SE" sz="1800" dirty="0"/>
              <a:t>Tel: 0706 63 32 19</a:t>
            </a:r>
          </a:p>
          <a:p>
            <a:pPr algn="l"/>
            <a:r>
              <a:rPr lang="sv-SE" sz="1800" dirty="0"/>
              <a:t>E-post: peter@beast.se</a:t>
            </a:r>
          </a:p>
          <a:p>
            <a:pPr algn="l"/>
            <a:endParaRPr lang="sv-SE" sz="1800" dirty="0"/>
          </a:p>
          <a:p>
            <a:pPr algn="l"/>
            <a:r>
              <a:rPr lang="sv-SE" sz="1800" dirty="0"/>
              <a:t>Åsa Nilsson:</a:t>
            </a:r>
          </a:p>
          <a:p>
            <a:pPr algn="l"/>
            <a:r>
              <a:rPr lang="sv-SE" sz="1800" dirty="0"/>
              <a:t>Tel: 0709 38 26 96</a:t>
            </a:r>
          </a:p>
          <a:p>
            <a:pPr algn="l"/>
            <a:r>
              <a:rPr lang="sv-SE" sz="1800" dirty="0"/>
              <a:t>E-post: asa.nilsson@beast.se</a:t>
            </a:r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r>
              <a:rPr lang="sv-SE" dirty="0"/>
              <a:t>Läs mer på </a:t>
            </a:r>
            <a:r>
              <a:rPr lang="sv-SE" dirty="0">
                <a:hlinkClick r:id="rId2"/>
              </a:rPr>
              <a:t>www.beast.se</a:t>
            </a:r>
            <a:r>
              <a:rPr lang="sv-SE" dirty="0"/>
              <a:t> </a:t>
            </a:r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4869165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werpoint">
  <a:themeElements>
    <a:clrScheme name="">
      <a:dk1>
        <a:srgbClr val="000000"/>
      </a:dk1>
      <a:lt1>
        <a:srgbClr val="FFFFFF"/>
      </a:lt1>
      <a:dk2>
        <a:srgbClr val="000000"/>
      </a:dk2>
      <a:lt2>
        <a:srgbClr val="080808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6BF69"/>
            </a:gs>
            <a:gs pos="100000">
              <a:srgbClr val="F6BF69">
                <a:gamma/>
                <a:tint val="0"/>
                <a:invGamma/>
              </a:srgbClr>
            </a:gs>
          </a:gsLst>
          <a:lin ang="0" scaled="1"/>
        </a:gra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>
          <a:outerShdw dist="38099" dir="2700000" algn="ctr" rotWithShape="0">
            <a:srgbClr val="985A00">
              <a:alpha val="74998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6BF69"/>
            </a:gs>
            <a:gs pos="100000">
              <a:srgbClr val="F6BF69">
                <a:gamma/>
                <a:tint val="0"/>
                <a:invGamma/>
              </a:srgbClr>
            </a:gs>
          </a:gsLst>
          <a:lin ang="0" scaled="1"/>
        </a:gra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>
          <a:outerShdw dist="38099" dir="2700000" algn="ctr" rotWithShape="0">
            <a:srgbClr val="985A00">
              <a:alpha val="74998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Backup:Dokument: Jobb:Beast:PPT:BilderREV.ppt</Template>
  <TotalTime>14156</TotalTime>
  <Words>472</Words>
  <Application>Microsoft Office PowerPoint</Application>
  <PresentationFormat>Bildspel på skärmen (4:3)</PresentationFormat>
  <Paragraphs>90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Anpassad formgivning</vt:lpstr>
      <vt:lpstr>Powerpoint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MediaCIty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Northun, Lotta</cp:lastModifiedBy>
  <cp:revision>428</cp:revision>
  <cp:lastPrinted>2015-12-15T12:54:19Z</cp:lastPrinted>
  <dcterms:modified xsi:type="dcterms:W3CDTF">2016-10-31T14:21:23Z</dcterms:modified>
</cp:coreProperties>
</file>